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74" r:id="rId4"/>
    <p:sldId id="261" r:id="rId5"/>
    <p:sldId id="276" r:id="rId6"/>
    <p:sldId id="277" r:id="rId7"/>
    <p:sldId id="278" r:id="rId8"/>
    <p:sldId id="285" r:id="rId9"/>
    <p:sldId id="279" r:id="rId10"/>
    <p:sldId id="282" r:id="rId11"/>
    <p:sldId id="286" r:id="rId12"/>
    <p:sldId id="275" r:id="rId13"/>
    <p:sldId id="270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2" pos="5564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pos="7015" userDrawn="1">
          <p15:clr>
            <a:srgbClr val="A4A3A4"/>
          </p15:clr>
        </p15:guide>
        <p15:guide id="5" orient="horz" pos="3045" userDrawn="1">
          <p15:clr>
            <a:srgbClr val="A4A3A4"/>
          </p15:clr>
        </p15:guide>
        <p15:guide id="6" pos="4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622"/>
    <a:srgbClr val="44AAA2"/>
    <a:srgbClr val="9EB3C3"/>
    <a:srgbClr val="FF7C00"/>
    <a:srgbClr val="54B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96" y="176"/>
      </p:cViewPr>
      <p:guideLst>
        <p:guide orient="horz" pos="4088"/>
        <p:guide pos="5564"/>
        <p:guide orient="horz" pos="799"/>
        <p:guide pos="7015"/>
        <p:guide orient="horz" pos="3045"/>
        <p:guide pos="4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DC2DE-8A64-4572-B0C0-E586D4B27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2BB128-028F-4F25-89E7-0C5AAAC7D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1FF146-9E4B-4A55-AE49-B8BB58FE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7953-AE38-4CF4-BB13-D07063F341B8}" type="datetimeFigureOut">
              <a:rPr lang="es-CL" smtClean="0"/>
              <a:t>21-10-24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F858BB-DA3F-40EB-BFD1-A5DA67B3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9100F4-AA60-4F8C-9BFF-3075DDD8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460A-9342-4D80-A42A-A4390B9E8D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924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B14F6-5DF7-4AEC-810F-D47F806DF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814BFC-4F0D-4724-A17D-E97B3F910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DB7B45-4B4E-4924-80EB-52C935A0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7953-AE38-4CF4-BB13-D07063F341B8}" type="datetimeFigureOut">
              <a:rPr lang="es-CL" smtClean="0"/>
              <a:t>21-10-24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D7B927-C783-49C0-A44B-EBE89C569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178142-959B-4401-8F0F-8892403D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460A-9342-4D80-A42A-A4390B9E8D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692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01D14D-622C-4980-BD34-C910FFFEE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96A300-5695-4E3A-B077-550889EEF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286E57-3B02-40AD-B900-78BFE31E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7953-AE38-4CF4-BB13-D07063F341B8}" type="datetimeFigureOut">
              <a:rPr lang="es-CL" smtClean="0"/>
              <a:t>21-10-24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F73FE-71EB-4714-8F4C-1EB0AAB5E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FE976F-9114-4332-ABDA-8D8B8D3D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460A-9342-4D80-A42A-A4390B9E8D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297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931F2-EABE-4D7F-B496-8A18A7FC2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1AE134-B68D-457A-8A75-F89A51420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937EDF-07A7-4003-AA1C-7000F9540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7953-AE38-4CF4-BB13-D07063F341B8}" type="datetimeFigureOut">
              <a:rPr lang="es-CL" smtClean="0"/>
              <a:t>21-10-24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0496CD-0B1E-4C38-9C9D-A72668A97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75BAC0-F075-49A2-9497-ECC8237F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460A-9342-4D80-A42A-A4390B9E8D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825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65AC64-387F-46B5-B51F-FED6D76B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8E6AC-6103-42EF-A041-A3AC69922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0265D9-EFF2-48A4-A39B-12DBF6F77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7953-AE38-4CF4-BB13-D07063F341B8}" type="datetimeFigureOut">
              <a:rPr lang="es-CL" smtClean="0"/>
              <a:t>21-10-24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302347-9267-4305-B32F-A2E12AFE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4B6873-0EC0-45AA-B606-00858E2E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460A-9342-4D80-A42A-A4390B9E8D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4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33F59-EC70-4686-B4AF-CFB78D679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AB5682-E5D6-4AFE-8CDB-46D8CF31E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0B8DF2-B9BA-48D0-A8E1-6944A207B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B99756-D037-4649-8538-C5ACC317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7953-AE38-4CF4-BB13-D07063F341B8}" type="datetimeFigureOut">
              <a:rPr lang="es-CL" smtClean="0"/>
              <a:t>21-10-24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B3E567-9890-46FF-B625-92EB2BBCC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443FD-0F00-47A7-B802-BCDDA1D0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460A-9342-4D80-A42A-A4390B9E8D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944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B887C3-0990-48A0-A665-DD66C3FB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397B23-29C4-4613-93AF-C33BCA908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064B6F-E534-487D-92E2-8DCF480DB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C6E633-3F49-4A6C-942D-CA64B5C72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75BCE62-8BFD-4FF4-B14C-D006BED38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7CDB0F2-B6FC-4A4D-B565-826895860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7953-AE38-4CF4-BB13-D07063F341B8}" type="datetimeFigureOut">
              <a:rPr lang="es-CL" smtClean="0"/>
              <a:t>21-10-24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DA0792-A2B9-432E-B18B-C663B37D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5BC21C4-04B8-452C-ADBB-359A09EC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460A-9342-4D80-A42A-A4390B9E8D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575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332E0-2AB0-4F92-9D9F-A1B94713F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EDEE08-72A7-49F3-B8F9-F07EAF242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7953-AE38-4CF4-BB13-D07063F341B8}" type="datetimeFigureOut">
              <a:rPr lang="es-CL" smtClean="0"/>
              <a:t>21-10-24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6D30563-15F8-4917-89DA-74DB08DC0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AFB873-2456-4073-B4EB-A0C028FC7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460A-9342-4D80-A42A-A4390B9E8D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11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7C0EA8-4A84-4B83-B2E4-210F36D1E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7953-AE38-4CF4-BB13-D07063F341B8}" type="datetimeFigureOut">
              <a:rPr lang="es-CL" smtClean="0"/>
              <a:t>21-10-24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1682822-102D-4DC6-A28D-013AB74A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DC45EA-CC72-45E2-B75C-56750F3B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460A-9342-4D80-A42A-A4390B9E8D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607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1B7C3B-A127-4A1C-A9F1-28943B828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F655BD-819B-4A97-BADC-4ECD467B4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3214FF-4644-488F-B564-14B9CB48E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916A69-0FD7-4940-9DCA-174D5467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7953-AE38-4CF4-BB13-D07063F341B8}" type="datetimeFigureOut">
              <a:rPr lang="es-CL" smtClean="0"/>
              <a:t>21-10-24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2ED372-EE91-4EB2-B377-6C48CCD7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5545CC-1801-4E7A-B72F-0D4AB24E4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460A-9342-4D80-A42A-A4390B9E8D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159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A519B-2956-43C1-8386-F317AA0DA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E4683B-B697-414A-A853-CC6F00C83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3DE0D6-A1CE-4007-8292-B4EBB4CB5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18794B-5B06-4989-9C4A-1BBF9D67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7953-AE38-4CF4-BB13-D07063F341B8}" type="datetimeFigureOut">
              <a:rPr lang="es-CL" smtClean="0"/>
              <a:t>21-10-24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04271-C742-4312-846C-12A070A9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27BE86-F6F2-4778-B4C6-52021A5C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460A-9342-4D80-A42A-A4390B9E8D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929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7B976E-402C-4F1E-85E7-B7342E140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4BFEC0-1D8E-42A3-A151-3A52726F8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9A4F87-D740-48AE-867C-69A688DE1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57953-AE38-4CF4-BB13-D07063F341B8}" type="datetimeFigureOut">
              <a:rPr lang="es-CL" smtClean="0"/>
              <a:t>21-10-24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20E4C6-24EB-4F6E-A3CD-70F44024A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38F921-4A2C-4176-9F9B-66725EC1A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460A-9342-4D80-A42A-A4390B9E8D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44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jargentina.sscc.c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áfico 52">
            <a:extLst>
              <a:ext uri="{FF2B5EF4-FFF2-40B4-BE49-F238E27FC236}">
                <a16:creationId xmlns:a16="http://schemas.microsoft.com/office/drawing/2014/main" id="{CE20AA68-843D-4499-BF57-54114F846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060371" cy="6857999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36E1C25F-B3A0-48F5-BFB6-09EC691CF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4168" y="2092571"/>
            <a:ext cx="1592910" cy="23966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AA05932-809F-BE76-E227-C5A5A3FF2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946" y="557288"/>
            <a:ext cx="7981370" cy="54672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0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hlinkClick r:id="rId2"/>
            <a:extLst>
              <a:ext uri="{FF2B5EF4-FFF2-40B4-BE49-F238E27FC236}">
                <a16:creationId xmlns:a16="http://schemas.microsoft.com/office/drawing/2014/main" id="{E8C57227-423D-A663-D643-1E6D5A5AF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Flecha derecha 6">
            <a:extLst>
              <a:ext uri="{FF2B5EF4-FFF2-40B4-BE49-F238E27FC236}">
                <a16:creationId xmlns:a16="http://schemas.microsoft.com/office/drawing/2014/main" id="{45DC94C8-0D86-7DA6-3125-3D38CB7138D3}"/>
              </a:ext>
            </a:extLst>
          </p:cNvPr>
          <p:cNvSpPr/>
          <p:nvPr/>
        </p:nvSpPr>
        <p:spPr>
          <a:xfrm>
            <a:off x="178130" y="1401288"/>
            <a:ext cx="3348842" cy="17100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Haz click sobre la imagen </a:t>
            </a:r>
          </a:p>
        </p:txBody>
      </p:sp>
    </p:spTree>
    <p:extLst>
      <p:ext uri="{BB962C8B-B14F-4D97-AF65-F5344CB8AC3E}">
        <p14:creationId xmlns:p14="http://schemas.microsoft.com/office/powerpoint/2010/main" val="1627707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A7B6A-C759-A6C5-F8D5-2B010F968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D724D2E-1259-E271-5D49-52060FB71BC0}"/>
              </a:ext>
            </a:extLst>
          </p:cNvPr>
          <p:cNvSpPr/>
          <p:nvPr/>
        </p:nvSpPr>
        <p:spPr>
          <a:xfrm>
            <a:off x="0" y="0"/>
            <a:ext cx="2552700" cy="6858000"/>
          </a:xfrm>
          <a:prstGeom prst="rect">
            <a:avLst/>
          </a:prstGeom>
          <a:solidFill>
            <a:srgbClr val="44A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56FD5F4-3BE7-2AFA-C2B4-9D37EDE41578}"/>
              </a:ext>
            </a:extLst>
          </p:cNvPr>
          <p:cNvSpPr txBox="1">
            <a:spLocks/>
          </p:cNvSpPr>
          <p:nvPr/>
        </p:nvSpPr>
        <p:spPr>
          <a:xfrm>
            <a:off x="85725" y="2592487"/>
            <a:ext cx="2360592" cy="1305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800" b="1" dirty="0">
                <a:solidFill>
                  <a:schemeClr val="bg1"/>
                </a:solidFill>
              </a:rPr>
              <a:t>Oración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FD1753-438D-3AA8-EC0F-FBBAC0468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23710"/>
            <a:ext cx="2466975" cy="88434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ED8611B5-A52C-3455-D527-0F51845E9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8250" y="6489700"/>
            <a:ext cx="3333750" cy="39052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06F3F27-B509-823C-1E31-53C8124FDEEA}"/>
              </a:ext>
            </a:extLst>
          </p:cNvPr>
          <p:cNvSpPr txBox="1"/>
          <p:nvPr/>
        </p:nvSpPr>
        <p:spPr>
          <a:xfrm>
            <a:off x="9904021" y="6488668"/>
            <a:ext cx="306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chemeClr val="bg1"/>
                </a:solidFill>
              </a:rPr>
              <a:t>PJ / Oración</a:t>
            </a:r>
            <a:endParaRPr lang="es-CL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E1F3309-2025-AE3B-973C-1BA924EB83BC}"/>
              </a:ext>
            </a:extLst>
          </p:cNvPr>
          <p:cNvSpPr txBox="1"/>
          <p:nvPr/>
        </p:nvSpPr>
        <p:spPr>
          <a:xfrm>
            <a:off x="3545775" y="151179"/>
            <a:ext cx="609797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000" b="1" dirty="0"/>
              <a:t>Caminamos con Fe, hacia Nuevas Promesas</a:t>
            </a:r>
          </a:p>
          <a:p>
            <a:pPr algn="ctr"/>
            <a:endParaRPr lang="es-CL" sz="2000" dirty="0"/>
          </a:p>
          <a:p>
            <a:pPr algn="ctr"/>
            <a:r>
              <a:rPr lang="es-CL" sz="2000" dirty="0"/>
              <a:t>Señor, en nuestro andar,</a:t>
            </a:r>
          </a:p>
          <a:p>
            <a:pPr algn="ctr"/>
            <a:r>
              <a:rPr lang="es-CL" sz="2000" dirty="0"/>
              <a:t>somos jóvenes con fe,</a:t>
            </a:r>
          </a:p>
          <a:p>
            <a:pPr algn="ctr"/>
            <a:r>
              <a:rPr lang="es-CL" sz="2000" dirty="0"/>
              <a:t>siguiendo tus huellas, buscando la calma.</a:t>
            </a:r>
          </a:p>
          <a:p>
            <a:pPr algn="ctr"/>
            <a:endParaRPr lang="es-CL" sz="2000" dirty="0"/>
          </a:p>
          <a:p>
            <a:pPr algn="ctr"/>
            <a:r>
              <a:rPr lang="es-CL" sz="2000" dirty="0"/>
              <a:t>Hoy, en nuestras rutas de cambio y lucha,</a:t>
            </a:r>
          </a:p>
          <a:p>
            <a:pPr algn="ctr"/>
            <a:r>
              <a:rPr lang="es-CL" sz="2000" dirty="0"/>
              <a:t>sabemos que vos nos </a:t>
            </a:r>
            <a:r>
              <a:rPr lang="es-CL" sz="2000" dirty="0" err="1"/>
              <a:t>llevás</a:t>
            </a:r>
            <a:r>
              <a:rPr lang="es-CL" sz="2000" dirty="0"/>
              <a:t> de la mano,</a:t>
            </a:r>
          </a:p>
          <a:p>
            <a:pPr algn="ctr"/>
            <a:r>
              <a:rPr lang="es-CL" sz="2000" dirty="0"/>
              <a:t>hacia promesas que brillan en el horizonte,</a:t>
            </a:r>
          </a:p>
          <a:p>
            <a:pPr algn="ctr"/>
            <a:r>
              <a:rPr lang="es-CL" sz="2000" dirty="0"/>
              <a:t>caminamos contigo, nunca en vano.</a:t>
            </a:r>
          </a:p>
          <a:p>
            <a:pPr algn="ctr"/>
            <a:endParaRPr lang="es-CL" sz="2000" dirty="0"/>
          </a:p>
          <a:p>
            <a:pPr algn="ctr"/>
            <a:r>
              <a:rPr lang="es-CL" sz="2000" dirty="0"/>
              <a:t>Guíanos, Señor, en este Encuentro de Jóvenes SSCC,</a:t>
            </a:r>
          </a:p>
          <a:p>
            <a:pPr algn="ctr"/>
            <a:r>
              <a:rPr lang="es-CL" sz="2000" dirty="0"/>
              <a:t>donde cada paso es un acto de fe.</a:t>
            </a:r>
          </a:p>
          <a:p>
            <a:pPr algn="ctr"/>
            <a:r>
              <a:rPr lang="es-CL" sz="2000" dirty="0"/>
              <a:t>Que en nuestro pecho resuene siempre fuerte:</a:t>
            </a:r>
          </a:p>
          <a:p>
            <a:pPr algn="ctr"/>
            <a:r>
              <a:rPr lang="es-CL" sz="2000" dirty="0"/>
              <a:t>"Caminamos con Fe, hacia Nuevas Promesas",</a:t>
            </a:r>
          </a:p>
          <a:p>
            <a:pPr algn="ctr"/>
            <a:r>
              <a:rPr lang="es-CL" sz="2000" dirty="0"/>
              <a:t>sin miedo al mañana, confiando en tu mesa.</a:t>
            </a:r>
          </a:p>
          <a:p>
            <a:pPr algn="ctr"/>
            <a:endParaRPr lang="es-CL" sz="2000" dirty="0"/>
          </a:p>
          <a:p>
            <a:pPr algn="ctr"/>
            <a:r>
              <a:rPr lang="es-CL" sz="2000" dirty="0"/>
              <a:t>Que tu luz marque el sendero,</a:t>
            </a:r>
          </a:p>
          <a:p>
            <a:pPr algn="ctr"/>
            <a:r>
              <a:rPr lang="es-CL" sz="2000" dirty="0"/>
              <a:t>y que juntos, como hermanos,</a:t>
            </a:r>
          </a:p>
          <a:p>
            <a:pPr algn="ctr"/>
            <a:r>
              <a:rPr lang="es-CL" sz="2000" dirty="0"/>
              <a:t>construyamos el futuro</a:t>
            </a:r>
          </a:p>
          <a:p>
            <a:pPr algn="ctr"/>
            <a:r>
              <a:rPr lang="es-CL" sz="2000" dirty="0"/>
              <a:t>que ya </a:t>
            </a:r>
            <a:r>
              <a:rPr lang="es-CL" sz="2000" dirty="0" err="1"/>
              <a:t>tenés</a:t>
            </a:r>
            <a:r>
              <a:rPr lang="es-CL" sz="2000" dirty="0"/>
              <a:t> entre tus manos. Amén.</a:t>
            </a:r>
          </a:p>
        </p:txBody>
      </p:sp>
    </p:spTree>
    <p:extLst>
      <p:ext uri="{BB962C8B-B14F-4D97-AF65-F5344CB8AC3E}">
        <p14:creationId xmlns:p14="http://schemas.microsoft.com/office/powerpoint/2010/main" val="3191882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D883A-6EE1-2696-27E5-87BA9297A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C9C11E7-C3AE-56A9-1D95-D99C0CE2E300}"/>
              </a:ext>
            </a:extLst>
          </p:cNvPr>
          <p:cNvSpPr/>
          <p:nvPr/>
        </p:nvSpPr>
        <p:spPr>
          <a:xfrm>
            <a:off x="0" y="0"/>
            <a:ext cx="2552700" cy="6858000"/>
          </a:xfrm>
          <a:prstGeom prst="rect">
            <a:avLst/>
          </a:prstGeom>
          <a:solidFill>
            <a:srgbClr val="44A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329D6625-C705-720E-0893-1A59DF0F2671}"/>
              </a:ext>
            </a:extLst>
          </p:cNvPr>
          <p:cNvSpPr txBox="1">
            <a:spLocks/>
          </p:cNvSpPr>
          <p:nvPr/>
        </p:nvSpPr>
        <p:spPr>
          <a:xfrm>
            <a:off x="85725" y="2592487"/>
            <a:ext cx="2360592" cy="1305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schemeClr val="bg1"/>
                </a:solidFill>
              </a:rPr>
              <a:t>Otros Equipos y Requerimientos </a:t>
            </a:r>
            <a:endParaRPr lang="es-CL" sz="28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000A4F-C8B0-2733-F0F6-AD5AA52F4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23710"/>
            <a:ext cx="2466975" cy="88434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8260DC47-4F64-7DBE-E7CE-3D76D1DAF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8250" y="6489700"/>
            <a:ext cx="3333750" cy="39052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6E068B5-3D79-0147-D650-AAB3AEA2B9AF}"/>
              </a:ext>
            </a:extLst>
          </p:cNvPr>
          <p:cNvSpPr txBox="1"/>
          <p:nvPr/>
        </p:nvSpPr>
        <p:spPr>
          <a:xfrm>
            <a:off x="9084623" y="6488668"/>
            <a:ext cx="388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chemeClr val="bg1"/>
                </a:solidFill>
              </a:rPr>
              <a:t>PJ / equipos y requerimientos</a:t>
            </a:r>
            <a:endParaRPr lang="es-CL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65A01A-945E-48FE-041C-125E562290CD}"/>
              </a:ext>
            </a:extLst>
          </p:cNvPr>
          <p:cNvSpPr txBox="1"/>
          <p:nvPr/>
        </p:nvSpPr>
        <p:spPr>
          <a:xfrm>
            <a:off x="3657599" y="371013"/>
            <a:ext cx="6728610" cy="753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s-CL" b="1" dirty="0">
                <a:latin typeface="Aptos Display" panose="020B0004020202020204" pitchFamily="34" charset="0"/>
                <a:cs typeface="Times New Roman" panose="02020603050405020304" pitchFamily="18" charset="0"/>
              </a:rPr>
              <a:t>Plano lugar y asignación de lugar a los grupos</a:t>
            </a:r>
            <a:r>
              <a:rPr lang="es-CL" dirty="0">
                <a:latin typeface="Aptos Display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lugar de encuentro, baños, comedor.</a:t>
            </a:r>
            <a:endParaRPr lang="es-CL" dirty="0">
              <a:latin typeface="Aptos Display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s-CL" b="1" dirty="0">
                <a:latin typeface="Aptos Display" panose="020B0004020202020204" pitchFamily="34" charset="0"/>
                <a:cs typeface="Times New Roman" panose="02020603050405020304" pitchFamily="18" charset="0"/>
              </a:rPr>
              <a:t>Equipo de servicio: </a:t>
            </a: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prestan apoyo en distintas tareas. </a:t>
            </a:r>
            <a:endParaRPr lang="es-CL" b="1" dirty="0">
              <a:latin typeface="Aptos Display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s-CL" b="1" dirty="0">
                <a:latin typeface="Aptos Display" panose="020B0004020202020204" pitchFamily="34" charset="0"/>
                <a:cs typeface="Times New Roman" panose="02020603050405020304" pitchFamily="18" charset="0"/>
              </a:rPr>
              <a:t>Encargado de coro: </a:t>
            </a:r>
            <a:r>
              <a:rPr lang="es-CL" dirty="0">
                <a:latin typeface="Aptos Display" panose="020B0004020202020204" pitchFamily="34" charset="0"/>
                <a:cs typeface="Times New Roman" panose="02020603050405020304" pitchFamily="18" charset="0"/>
              </a:rPr>
              <a:t>enca</a:t>
            </a:r>
            <a:r>
              <a:rPr lang="es-CL" sz="1800" kern="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rgado/a de coro, que prepare un cantoral para el EJ. </a:t>
            </a:r>
            <a:endParaRPr lang="es-CL" b="1" dirty="0">
              <a:latin typeface="Aptos Display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s-CL" b="1" dirty="0">
                <a:latin typeface="Aptos Display" panose="020B0004020202020204" pitchFamily="34" charset="0"/>
                <a:cs typeface="Times New Roman" panose="02020603050405020304" pitchFamily="18" charset="0"/>
              </a:rPr>
              <a:t>Himno y oración del Encuentro: </a:t>
            </a:r>
            <a:r>
              <a:rPr lang="es-CL" dirty="0">
                <a:latin typeface="Aptos Display" panose="020B0004020202020204" pitchFamily="34" charset="0"/>
                <a:cs typeface="Times New Roman" panose="02020603050405020304" pitchFamily="18" charset="0"/>
              </a:rPr>
              <a:t>Oración e </a:t>
            </a: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himno que anime los días, previos y durante el encuentro.</a:t>
            </a:r>
            <a:endParaRPr lang="es-CL" b="1" dirty="0">
              <a:latin typeface="Aptos Display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s-CL" b="1" dirty="0">
                <a:latin typeface="Aptos Display" panose="020B0004020202020204" pitchFamily="34" charset="0"/>
                <a:cs typeface="Times New Roman" panose="02020603050405020304" pitchFamily="18" charset="0"/>
              </a:rPr>
              <a:t>Minisitio: </a:t>
            </a: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videos motivacionales, oraciones, himno, y todo lo que los participantes necesiten saber. </a:t>
            </a:r>
            <a:endParaRPr lang="es-CL" b="1" dirty="0">
              <a:latin typeface="Aptos Display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s-CL" b="1" dirty="0">
                <a:latin typeface="Aptos Display" panose="020B0004020202020204" pitchFamily="34" charset="0"/>
                <a:cs typeface="Times New Roman" panose="02020603050405020304" pitchFamily="18" charset="0"/>
              </a:rPr>
              <a:t>Roles durante el encuentro: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dirty="0">
                <a:latin typeface="Aptos Display" panose="020B0004020202020204" pitchFamily="34" charset="0"/>
                <a:cs typeface="Times New Roman" panose="02020603050405020304" pitchFamily="18" charset="0"/>
              </a:rPr>
              <a:t>Se contará durante el encuentro con roles</a:t>
            </a: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es-CL" dirty="0">
                <a:latin typeface="Aptos Display" panose="020B0004020202020204" pitchFamily="34" charset="0"/>
                <a:cs typeface="Times New Roman" panose="02020603050405020304" pitchFamily="18" charset="0"/>
              </a:rPr>
              <a:t>Encargado de servicios generales: preocupado del lugar mismo. </a:t>
            </a: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es-CL" dirty="0">
                <a:latin typeface="Aptos Display" panose="020B0004020202020204" pitchFamily="34" charset="0"/>
                <a:cs typeface="Times New Roman" panose="02020603050405020304" pitchFamily="18" charset="0"/>
              </a:rPr>
              <a:t>Coordinador de asesores: que pueda reunirlos, aclarar dudas. </a:t>
            </a: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es-CL" dirty="0">
                <a:latin typeface="Aptos Display" panose="020B0004020202020204" pitchFamily="34" charset="0"/>
                <a:cs typeface="Times New Roman" panose="02020603050405020304" pitchFamily="18" charset="0"/>
              </a:rPr>
              <a:t>Equipo de contención: por si algún participante lo necesita.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itchFamily="2" charset="2"/>
              <a:buChar char=""/>
            </a:pPr>
            <a:r>
              <a:rPr lang="es-CL" dirty="0">
                <a:latin typeface="Aptos Display" panose="020B0004020202020204" pitchFamily="34" charset="0"/>
                <a:cs typeface="Times New Roman" panose="02020603050405020304" pitchFamily="18" charset="0"/>
              </a:rPr>
              <a:t>Coordinación de alimentación.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es-CL" u="sng" dirty="0"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endParaRPr lang="es-CL" sz="1800" u="sng" dirty="0"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endParaRPr lang="es-CL" u="sng" dirty="0"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endParaRPr lang="es-CL" sz="1800" dirty="0"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0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476FFC0-6FEA-4861-B780-59AF0DFEE9EE}"/>
              </a:ext>
            </a:extLst>
          </p:cNvPr>
          <p:cNvSpPr/>
          <p:nvPr/>
        </p:nvSpPr>
        <p:spPr>
          <a:xfrm>
            <a:off x="0" y="-66675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2E886DB-5DC2-4456-8631-4637473132B8}"/>
              </a:ext>
            </a:extLst>
          </p:cNvPr>
          <p:cNvSpPr txBox="1">
            <a:spLocks/>
          </p:cNvSpPr>
          <p:nvPr/>
        </p:nvSpPr>
        <p:spPr>
          <a:xfrm>
            <a:off x="3985260" y="2593352"/>
            <a:ext cx="4221480" cy="1063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C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UCHAS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B02D7EDF-5329-4540-87A2-50F040CAE02A}"/>
              </a:ext>
            </a:extLst>
          </p:cNvPr>
          <p:cNvSpPr txBox="1">
            <a:spLocks/>
          </p:cNvSpPr>
          <p:nvPr/>
        </p:nvSpPr>
        <p:spPr>
          <a:xfrm>
            <a:off x="4284322" y="3474267"/>
            <a:ext cx="3623356" cy="84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419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C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RACIAS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2A2459D-8474-4D19-B308-A3670B7759C0}"/>
              </a:ext>
            </a:extLst>
          </p:cNvPr>
          <p:cNvCxnSpPr>
            <a:cxnSpLocks/>
          </p:cNvCxnSpPr>
          <p:nvPr/>
        </p:nvCxnSpPr>
        <p:spPr>
          <a:xfrm flipH="1">
            <a:off x="5108127" y="3425281"/>
            <a:ext cx="197574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6">
            <a:extLst>
              <a:ext uri="{FF2B5EF4-FFF2-40B4-BE49-F238E27FC236}">
                <a16:creationId xmlns:a16="http://schemas.microsoft.com/office/drawing/2014/main" id="{3380107E-CB7A-0C4A-AE99-0CC3BC3A9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1223" y="4686935"/>
            <a:ext cx="21526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áfico 36">
            <a:extLst>
              <a:ext uri="{FF2B5EF4-FFF2-40B4-BE49-F238E27FC236}">
                <a16:creationId xmlns:a16="http://schemas.microsoft.com/office/drawing/2014/main" id="{056D99A1-9EA3-41B9-8273-A1959535A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057775" cy="6858000"/>
          </a:xfrm>
          <a:prstGeom prst="rect">
            <a:avLst/>
          </a:prstGeom>
        </p:spPr>
      </p:pic>
      <p:sp>
        <p:nvSpPr>
          <p:cNvPr id="38" name="Título 1">
            <a:extLst>
              <a:ext uri="{FF2B5EF4-FFF2-40B4-BE49-F238E27FC236}">
                <a16:creationId xmlns:a16="http://schemas.microsoft.com/office/drawing/2014/main" id="{44FCAE02-565A-4F74-992B-473942689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4" y="612260"/>
            <a:ext cx="4924425" cy="1208723"/>
          </a:xfrm>
        </p:spPr>
        <p:txBody>
          <a:bodyPr>
            <a:normAutofit fontScale="90000"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s-CL" sz="4400" b="1" dirty="0">
                <a:solidFill>
                  <a:schemeClr val="bg1"/>
                </a:solidFill>
              </a:rPr>
              <a:t>Objetivo del </a:t>
            </a:r>
            <a:r>
              <a:rPr lang="es-CL" sz="4000" b="1" dirty="0">
                <a:solidFill>
                  <a:schemeClr val="bg1"/>
                </a:solidFill>
              </a:rPr>
              <a:t>encuentro</a:t>
            </a:r>
            <a:br>
              <a:rPr lang="es-CL" sz="4400" b="1" dirty="0">
                <a:solidFill>
                  <a:schemeClr val="bg1"/>
                </a:solidFill>
              </a:rPr>
            </a:br>
            <a:endParaRPr lang="es-CL" sz="4400" b="1" dirty="0">
              <a:solidFill>
                <a:schemeClr val="bg1"/>
              </a:solidFill>
            </a:endParaRPr>
          </a:p>
        </p:txBody>
      </p:sp>
      <p:sp>
        <p:nvSpPr>
          <p:cNvPr id="39" name="Subtítulo 2">
            <a:extLst>
              <a:ext uri="{FF2B5EF4-FFF2-40B4-BE49-F238E27FC236}">
                <a16:creationId xmlns:a16="http://schemas.microsoft.com/office/drawing/2014/main" id="{29F323B2-BAB1-4F47-B3FB-530BD3170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924" y="1820983"/>
            <a:ext cx="3670991" cy="1668388"/>
          </a:xfrm>
        </p:spPr>
        <p:txBody>
          <a:bodyPr>
            <a:noAutofit/>
          </a:bodyPr>
          <a:lstStyle/>
          <a:p>
            <a:r>
              <a:rPr lang="es-419" sz="1800" dirty="0">
                <a:solidFill>
                  <a:schemeClr val="bg1"/>
                </a:solidFill>
              </a:rPr>
              <a:t>Objetivo Transversal a toda actividad de PJ Provincial:</a:t>
            </a:r>
          </a:p>
          <a:p>
            <a:r>
              <a:rPr lang="es-419" sz="1800" dirty="0">
                <a:solidFill>
                  <a:schemeClr val="bg1"/>
                </a:solidFill>
              </a:rPr>
              <a:t> </a:t>
            </a:r>
            <a:r>
              <a:rPr lang="es-CL" sz="1800" dirty="0">
                <a:solidFill>
                  <a:schemeClr val="bg1"/>
                </a:solidFill>
              </a:rPr>
              <a:t>Seguir caminando juntos y fortaleciendo espacios de buen trato, reconociéndonos diversos, en proceso de integración continúo y discerniendo el sentido de pertenencia en los SS.CC. </a:t>
            </a:r>
            <a:endParaRPr lang="es-419" sz="1800" dirty="0">
              <a:solidFill>
                <a:schemeClr val="bg1"/>
              </a:solidFill>
            </a:endParaRP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919C5089-E332-46AA-9B8E-BB71AD186C88}"/>
              </a:ext>
            </a:extLst>
          </p:cNvPr>
          <p:cNvCxnSpPr>
            <a:cxnSpLocks/>
          </p:cNvCxnSpPr>
          <p:nvPr/>
        </p:nvCxnSpPr>
        <p:spPr>
          <a:xfrm>
            <a:off x="1267354" y="1453196"/>
            <a:ext cx="126153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áfico 43">
            <a:extLst>
              <a:ext uri="{FF2B5EF4-FFF2-40B4-BE49-F238E27FC236}">
                <a16:creationId xmlns:a16="http://schemas.microsoft.com/office/drawing/2014/main" id="{9F2CE79D-A0D4-4072-8C61-CE5613352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15675" y="-133350"/>
            <a:ext cx="942975" cy="150638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92F369C-F24D-7AAE-F374-79481270F13E}"/>
              </a:ext>
            </a:extLst>
          </p:cNvPr>
          <p:cNvSpPr txBox="1"/>
          <p:nvPr/>
        </p:nvSpPr>
        <p:spPr>
          <a:xfrm>
            <a:off x="5288016" y="2253659"/>
            <a:ext cx="6097978" cy="166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objetivo central de esta actividad es salir fortalecidos como comunidades, conociéndonos mejor, renovadas y renovados en la alegría del evangelio y de Jesús, el que es siempre joven y que nos invita a caminar, sin detenernos, por un mundo más humano, más justo y solidario.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7D291F1E-8416-9444-66AA-BB5F51C60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66965" y="4310209"/>
            <a:ext cx="1592910" cy="239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33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80D35-CF77-D663-F6AA-FE0A66E01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áfico 36">
            <a:extLst>
              <a:ext uri="{FF2B5EF4-FFF2-40B4-BE49-F238E27FC236}">
                <a16:creationId xmlns:a16="http://schemas.microsoft.com/office/drawing/2014/main" id="{C1B57C2B-791E-946C-EE3F-10F29BD0D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057775" cy="6858000"/>
          </a:xfrm>
          <a:prstGeom prst="rect">
            <a:avLst/>
          </a:prstGeom>
        </p:spPr>
      </p:pic>
      <p:sp>
        <p:nvSpPr>
          <p:cNvPr id="38" name="Título 1">
            <a:extLst>
              <a:ext uri="{FF2B5EF4-FFF2-40B4-BE49-F238E27FC236}">
                <a16:creationId xmlns:a16="http://schemas.microsoft.com/office/drawing/2014/main" id="{8111C773-A1D9-BC99-BF26-1EFE8C9CE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123" y="804299"/>
            <a:ext cx="3461268" cy="1208723"/>
          </a:xfrm>
        </p:spPr>
        <p:txBody>
          <a:bodyPr>
            <a:normAutofit fontScale="90000"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s-CL" sz="4400" b="1" dirty="0">
                <a:solidFill>
                  <a:schemeClr val="bg1"/>
                </a:solidFill>
              </a:rPr>
              <a:t>Definiciones y Organización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559508FC-617D-A891-3CD7-678ECE24AB9F}"/>
              </a:ext>
            </a:extLst>
          </p:cNvPr>
          <p:cNvCxnSpPr>
            <a:cxnSpLocks/>
          </p:cNvCxnSpPr>
          <p:nvPr/>
        </p:nvCxnSpPr>
        <p:spPr>
          <a:xfrm>
            <a:off x="1267354" y="2213217"/>
            <a:ext cx="126153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áfico 43">
            <a:extLst>
              <a:ext uri="{FF2B5EF4-FFF2-40B4-BE49-F238E27FC236}">
                <a16:creationId xmlns:a16="http://schemas.microsoft.com/office/drawing/2014/main" id="{E7A048AA-E6F9-D914-4EE8-7C8C398DF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15675" y="-133350"/>
            <a:ext cx="942975" cy="150638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09FD5B11-82D2-0F82-D57C-AC4F4331BA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66965" y="4310209"/>
            <a:ext cx="1592910" cy="239667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9B5B82E-29CA-66A5-04EB-5CF38BB367F7}"/>
              </a:ext>
            </a:extLst>
          </p:cNvPr>
          <p:cNvSpPr txBox="1"/>
          <p:nvPr/>
        </p:nvSpPr>
        <p:spPr>
          <a:xfrm>
            <a:off x="5421745" y="1408660"/>
            <a:ext cx="6097978" cy="3646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dirty="0"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s-CL" sz="1800" b="1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comité ejecutivo</a:t>
            </a: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tiene la perspectiva general del encuentro, donde el coordinador de la Pastoral Juvenil Provincial asume el liderazgo del equipo.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Dada la gran cantidad de aspectos a cubrir, se constituye una </a:t>
            </a:r>
            <a:r>
              <a:rPr lang="es-CL" sz="1800" b="1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comisión central con foco en la gestión del encuentro.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dirty="0"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busca el i</a:t>
            </a: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nvolucramiento </a:t>
            </a:r>
            <a:r>
              <a:rPr lang="es-CL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todos los laicos de la parroquia </a:t>
            </a:r>
            <a:r>
              <a:rPr lang="es-CL" dirty="0"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San José de Libertad, en </a:t>
            </a:r>
            <a:r>
              <a:rPr lang="es-CL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 distintas comunidades</a:t>
            </a:r>
            <a:r>
              <a:rPr lang="es-CL" dirty="0"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L" dirty="0"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EJ SSCC Argentina, deberán vivenciarse las acciones de prevención y buen trato declaradas por la congregación en sus fundamentos y protocolos.</a:t>
            </a:r>
          </a:p>
        </p:txBody>
      </p:sp>
    </p:spTree>
    <p:extLst>
      <p:ext uri="{BB962C8B-B14F-4D97-AF65-F5344CB8AC3E}">
        <p14:creationId xmlns:p14="http://schemas.microsoft.com/office/powerpoint/2010/main" val="337924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13790CE3-B122-42BB-B67A-FE957DA12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269507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8BF50D0-E109-425C-A9A9-ED3E2D9B1664}"/>
              </a:ext>
            </a:extLst>
          </p:cNvPr>
          <p:cNvCxnSpPr/>
          <p:nvPr/>
        </p:nvCxnSpPr>
        <p:spPr>
          <a:xfrm>
            <a:off x="1321188" y="305955"/>
            <a:ext cx="0" cy="6905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áfico 24">
            <a:extLst>
              <a:ext uri="{FF2B5EF4-FFF2-40B4-BE49-F238E27FC236}">
                <a16:creationId xmlns:a16="http://schemas.microsoft.com/office/drawing/2014/main" id="{C9F50177-26AD-4D5B-AF46-7F25AE553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339" y="228685"/>
            <a:ext cx="862426" cy="862426"/>
          </a:xfrm>
          <a:prstGeom prst="rect">
            <a:avLst/>
          </a:prstGeom>
        </p:spPr>
      </p:pic>
      <p:pic>
        <p:nvPicPr>
          <p:cNvPr id="32" name="Gráfico 31">
            <a:extLst>
              <a:ext uri="{FF2B5EF4-FFF2-40B4-BE49-F238E27FC236}">
                <a16:creationId xmlns:a16="http://schemas.microsoft.com/office/drawing/2014/main" id="{5B619CF3-89CE-437F-943B-D96CE488D9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43458" y="6488669"/>
            <a:ext cx="3213180" cy="369331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20179FB0-E83E-47C1-A689-AC4FDA2A0BB0}"/>
              </a:ext>
            </a:extLst>
          </p:cNvPr>
          <p:cNvSpPr txBox="1"/>
          <p:nvPr/>
        </p:nvSpPr>
        <p:spPr>
          <a:xfrm>
            <a:off x="9859268" y="6479224"/>
            <a:ext cx="233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chemeClr val="bg1"/>
                </a:solidFill>
              </a:rPr>
              <a:t>EJ / </a:t>
            </a:r>
            <a:r>
              <a:rPr lang="es-419" b="1" dirty="0">
                <a:solidFill>
                  <a:schemeClr val="bg1"/>
                </a:solidFill>
              </a:rPr>
              <a:t>Temas y Lema</a:t>
            </a:r>
            <a:endParaRPr lang="es-CL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89FB960-EF3E-AB85-ED4E-8DFCE01D75B7}"/>
              </a:ext>
            </a:extLst>
          </p:cNvPr>
          <p:cNvSpPr txBox="1"/>
          <p:nvPr/>
        </p:nvSpPr>
        <p:spPr>
          <a:xfrm>
            <a:off x="1805049" y="288615"/>
            <a:ext cx="61276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Tema y Lema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15FCB4-F691-E66A-34D7-670A9CAA5C3F}"/>
              </a:ext>
            </a:extLst>
          </p:cNvPr>
          <p:cNvSpPr txBox="1"/>
          <p:nvPr/>
        </p:nvSpPr>
        <p:spPr>
          <a:xfrm>
            <a:off x="2220686" y="2199390"/>
            <a:ext cx="7148946" cy="3518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Proponemos durante Julio a Agosto debiese hacerse una</a:t>
            </a:r>
            <a:r>
              <a:rPr lang="es-CL" sz="1800" b="1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evaluación </a:t>
            </a: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las comunidades que detecte las áreas que se requieren fortalecer.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comisión ejecutiva a través de la siguiente cita bíblica </a:t>
            </a:r>
            <a:r>
              <a:rPr lang="es-CL" sz="1800" i="1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Éxodo 12:40-42 </a:t>
            </a: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quiere resalta </a:t>
            </a:r>
            <a:r>
              <a:rPr lang="es-CL" sz="1800" b="1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emigración </a:t>
            </a: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(conjunto de personas que emigran de un lugar, con todas las dificultades</a:t>
            </a:r>
            <a:r>
              <a:rPr lang="es-CL" dirty="0"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esto presenta</a:t>
            </a: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como un factor importante para </a:t>
            </a:r>
            <a:r>
              <a:rPr lang="es-CL" sz="1800" b="1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Libertad-Argentina (Pueblo de Dios)</a:t>
            </a: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pasaje resalta cómo la emigración formó parte esencial de la identidad y la historia del pueblo de Dios (Hoy Pueblo de Libertad-Argentina), ya que la salida de Egipto marcó el inicio de su liberación y su camino hacia la tierra prometida. </a:t>
            </a:r>
          </a:p>
        </p:txBody>
      </p:sp>
    </p:spTree>
    <p:extLst>
      <p:ext uri="{BB962C8B-B14F-4D97-AF65-F5344CB8AC3E}">
        <p14:creationId xmlns:p14="http://schemas.microsoft.com/office/powerpoint/2010/main" val="358815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13790CE3-B122-42BB-B67A-FE957DA12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269507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8BF50D0-E109-425C-A9A9-ED3E2D9B1664}"/>
              </a:ext>
            </a:extLst>
          </p:cNvPr>
          <p:cNvCxnSpPr/>
          <p:nvPr/>
        </p:nvCxnSpPr>
        <p:spPr>
          <a:xfrm>
            <a:off x="1321188" y="305955"/>
            <a:ext cx="0" cy="6905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áfico 24">
            <a:extLst>
              <a:ext uri="{FF2B5EF4-FFF2-40B4-BE49-F238E27FC236}">
                <a16:creationId xmlns:a16="http://schemas.microsoft.com/office/drawing/2014/main" id="{C9F50177-26AD-4D5B-AF46-7F25AE553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339" y="228685"/>
            <a:ext cx="862426" cy="862426"/>
          </a:xfrm>
          <a:prstGeom prst="rect">
            <a:avLst/>
          </a:prstGeom>
        </p:spPr>
      </p:pic>
      <p:pic>
        <p:nvPicPr>
          <p:cNvPr id="32" name="Gráfico 31">
            <a:extLst>
              <a:ext uri="{FF2B5EF4-FFF2-40B4-BE49-F238E27FC236}">
                <a16:creationId xmlns:a16="http://schemas.microsoft.com/office/drawing/2014/main" id="{5B619CF3-89CE-437F-943B-D96CE488D9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43458" y="6488669"/>
            <a:ext cx="3213180" cy="369331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20179FB0-E83E-47C1-A689-AC4FDA2A0BB0}"/>
              </a:ext>
            </a:extLst>
          </p:cNvPr>
          <p:cNvSpPr txBox="1"/>
          <p:nvPr/>
        </p:nvSpPr>
        <p:spPr>
          <a:xfrm>
            <a:off x="9859268" y="6479224"/>
            <a:ext cx="233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chemeClr val="bg1"/>
                </a:solidFill>
              </a:rPr>
              <a:t> EJ / </a:t>
            </a:r>
            <a:r>
              <a:rPr lang="es-419" b="1" dirty="0">
                <a:solidFill>
                  <a:schemeClr val="bg1"/>
                </a:solidFill>
              </a:rPr>
              <a:t>Tema y Lema</a:t>
            </a:r>
            <a:endParaRPr lang="es-CL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89FB960-EF3E-AB85-ED4E-8DFCE01D75B7}"/>
              </a:ext>
            </a:extLst>
          </p:cNvPr>
          <p:cNvSpPr txBox="1"/>
          <p:nvPr/>
        </p:nvSpPr>
        <p:spPr>
          <a:xfrm>
            <a:off x="1805049" y="288615"/>
            <a:ext cx="61276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Tema y Lema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15FCB4-F691-E66A-34D7-670A9CAA5C3F}"/>
              </a:ext>
            </a:extLst>
          </p:cNvPr>
          <p:cNvSpPr txBox="1"/>
          <p:nvPr/>
        </p:nvSpPr>
        <p:spPr>
          <a:xfrm>
            <a:off x="2363191" y="2116263"/>
            <a:ext cx="6680268" cy="4527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Dado lo anterior el lema propuesto es: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CL" sz="1800" dirty="0"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3200" b="1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"Caminamos con Fe: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3200" b="1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hacia Nuevas Promesas”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CL" sz="1800" dirty="0"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lema resalta la importancia de la fe y la confianza en Dios mientras se enfrentan cambios y nuevas etapas en la vida, similar a cómo los israelitas confiaron en Dios durante su migración hacia la tierra prometida.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CL" sz="1800" dirty="0"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44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13790CE3-B122-42BB-B67A-FE957DA12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269507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8BF50D0-E109-425C-A9A9-ED3E2D9B1664}"/>
              </a:ext>
            </a:extLst>
          </p:cNvPr>
          <p:cNvCxnSpPr/>
          <p:nvPr/>
        </p:nvCxnSpPr>
        <p:spPr>
          <a:xfrm>
            <a:off x="1321188" y="305955"/>
            <a:ext cx="0" cy="6905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áfico 24">
            <a:extLst>
              <a:ext uri="{FF2B5EF4-FFF2-40B4-BE49-F238E27FC236}">
                <a16:creationId xmlns:a16="http://schemas.microsoft.com/office/drawing/2014/main" id="{C9F50177-26AD-4D5B-AF46-7F25AE553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339" y="228685"/>
            <a:ext cx="862426" cy="862426"/>
          </a:xfrm>
          <a:prstGeom prst="rect">
            <a:avLst/>
          </a:prstGeom>
        </p:spPr>
      </p:pic>
      <p:pic>
        <p:nvPicPr>
          <p:cNvPr id="32" name="Gráfico 31">
            <a:extLst>
              <a:ext uri="{FF2B5EF4-FFF2-40B4-BE49-F238E27FC236}">
                <a16:creationId xmlns:a16="http://schemas.microsoft.com/office/drawing/2014/main" id="{5B619CF3-89CE-437F-943B-D96CE488D9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43458" y="6488669"/>
            <a:ext cx="3213180" cy="369331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20179FB0-E83E-47C1-A689-AC4FDA2A0BB0}"/>
              </a:ext>
            </a:extLst>
          </p:cNvPr>
          <p:cNvSpPr txBox="1"/>
          <p:nvPr/>
        </p:nvSpPr>
        <p:spPr>
          <a:xfrm>
            <a:off x="9215252" y="6479224"/>
            <a:ext cx="297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chemeClr val="bg1"/>
                </a:solidFill>
              </a:rPr>
              <a:t> EJ  / </a:t>
            </a:r>
            <a:r>
              <a:rPr lang="es-419" b="1" dirty="0">
                <a:solidFill>
                  <a:schemeClr val="bg1"/>
                </a:solidFill>
              </a:rPr>
              <a:t>Participantes y logística</a:t>
            </a:r>
            <a:endParaRPr lang="es-CL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89FB960-EF3E-AB85-ED4E-8DFCE01D75B7}"/>
              </a:ext>
            </a:extLst>
          </p:cNvPr>
          <p:cNvSpPr txBox="1"/>
          <p:nvPr/>
        </p:nvSpPr>
        <p:spPr>
          <a:xfrm>
            <a:off x="1805049" y="288615"/>
            <a:ext cx="61276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Participantes y Logística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15FCB4-F691-E66A-34D7-670A9CAA5C3F}"/>
              </a:ext>
            </a:extLst>
          </p:cNvPr>
          <p:cNvSpPr txBox="1"/>
          <p:nvPr/>
        </p:nvSpPr>
        <p:spPr>
          <a:xfrm>
            <a:off x="2363190" y="1985635"/>
            <a:ext cx="6680268" cy="3965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dirty="0"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está buscando i</a:t>
            </a: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nscribir  a </a:t>
            </a:r>
            <a:r>
              <a:rPr lang="es-CL" sz="1800" b="1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 participantes</a:t>
            </a: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para obtener según rendimiento de asistencia a las últimas actividades masivas de la provincia un número cercano a los </a:t>
            </a:r>
            <a:r>
              <a:rPr lang="es-CL" sz="1800" b="1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participantes</a:t>
            </a: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edad de los participantes al encuentro debe estar </a:t>
            </a:r>
            <a:r>
              <a:rPr lang="es-CL" sz="1800" b="1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 los 14 y </a:t>
            </a:r>
            <a:r>
              <a:rPr lang="es-CL" b="1" dirty="0"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s-CL" sz="1800" b="1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años.</a:t>
            </a: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Todos aquellos mayores de </a:t>
            </a:r>
            <a:r>
              <a:rPr lang="es-CL" dirty="0"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años deberán prestar servicio de asesor o asesora de comunidad.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b="1" dirty="0"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L" sz="1800" b="1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olegio parroquial San José de Libertad</a:t>
            </a: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es el lugar donde alojarán los participantes y se realizarán algunas de las actividades comunes. Se debe contemplar además el </a:t>
            </a:r>
            <a:r>
              <a:rPr lang="es-CL" sz="1800" b="1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predio de Negro Manuel</a:t>
            </a:r>
            <a:r>
              <a:rPr lang="es-CL" b="1" dirty="0"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el </a:t>
            </a:r>
            <a:r>
              <a:rPr lang="es-CL" sz="1800" b="1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comedor de caritas.</a:t>
            </a:r>
            <a:endParaRPr lang="es-CL" sz="1800" dirty="0"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CL" sz="1800" dirty="0"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5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13790CE3-B122-42BB-B67A-FE957DA12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269507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8BF50D0-E109-425C-A9A9-ED3E2D9B1664}"/>
              </a:ext>
            </a:extLst>
          </p:cNvPr>
          <p:cNvCxnSpPr/>
          <p:nvPr/>
        </p:nvCxnSpPr>
        <p:spPr>
          <a:xfrm>
            <a:off x="1321188" y="305955"/>
            <a:ext cx="0" cy="6905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áfico 24">
            <a:extLst>
              <a:ext uri="{FF2B5EF4-FFF2-40B4-BE49-F238E27FC236}">
                <a16:creationId xmlns:a16="http://schemas.microsoft.com/office/drawing/2014/main" id="{C9F50177-26AD-4D5B-AF46-7F25AE553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339" y="228685"/>
            <a:ext cx="862426" cy="862426"/>
          </a:xfrm>
          <a:prstGeom prst="rect">
            <a:avLst/>
          </a:prstGeom>
        </p:spPr>
      </p:pic>
      <p:pic>
        <p:nvPicPr>
          <p:cNvPr id="32" name="Gráfico 31">
            <a:extLst>
              <a:ext uri="{FF2B5EF4-FFF2-40B4-BE49-F238E27FC236}">
                <a16:creationId xmlns:a16="http://schemas.microsoft.com/office/drawing/2014/main" id="{5B619CF3-89CE-437F-943B-D96CE488D9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43458" y="6488669"/>
            <a:ext cx="3213180" cy="369331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20179FB0-E83E-47C1-A689-AC4FDA2A0BB0}"/>
              </a:ext>
            </a:extLst>
          </p:cNvPr>
          <p:cNvSpPr txBox="1"/>
          <p:nvPr/>
        </p:nvSpPr>
        <p:spPr>
          <a:xfrm>
            <a:off x="9859268" y="6479224"/>
            <a:ext cx="233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chemeClr val="bg1"/>
                </a:solidFill>
              </a:rPr>
              <a:t> EJ  / </a:t>
            </a:r>
            <a:r>
              <a:rPr lang="es-419" b="1" dirty="0">
                <a:solidFill>
                  <a:schemeClr val="bg1"/>
                </a:solidFill>
              </a:rPr>
              <a:t>Programa</a:t>
            </a:r>
            <a:endParaRPr lang="es-CL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89FB960-EF3E-AB85-ED4E-8DFCE01D75B7}"/>
              </a:ext>
            </a:extLst>
          </p:cNvPr>
          <p:cNvSpPr txBox="1"/>
          <p:nvPr/>
        </p:nvSpPr>
        <p:spPr>
          <a:xfrm>
            <a:off x="1805049" y="288615"/>
            <a:ext cx="61276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Programa del Encuentro</a:t>
            </a:r>
          </a:p>
          <a:p>
            <a:endParaRPr lang="es-CL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15FCB4-F691-E66A-34D7-670A9CAA5C3F}"/>
              </a:ext>
            </a:extLst>
          </p:cNvPr>
          <p:cNvSpPr txBox="1"/>
          <p:nvPr/>
        </p:nvSpPr>
        <p:spPr>
          <a:xfrm>
            <a:off x="1805049" y="1558122"/>
            <a:ext cx="7951693" cy="4834016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dirty="0"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comité ejecutivo ha </a:t>
            </a: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definido la estructura del encuentro en las siguientes actividades: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CL" sz="1800" dirty="0"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s-CL" dirty="0"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ormativas,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s-CL" dirty="0"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eportivas,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recreativas,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s-CL" dirty="0"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itúrgicas,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s-CL" dirty="0"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usicales,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s-CL" dirty="0"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rtísticas,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Servicio.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es-CL" dirty="0"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es-CL" sz="1800" dirty="0"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es-CL" dirty="0"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es-CL" sz="1800" dirty="0"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Teniendo presente que el objetivo es que los </a:t>
            </a:r>
            <a:r>
              <a:rPr lang="es-CL" sz="1800" b="1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participantes tengan la posibilidad de vivir una experiencia comunitaria y de vida de fe lo más amplia posible.</a:t>
            </a:r>
            <a:endParaRPr lang="es-CL" sz="1800" dirty="0"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CL" sz="1800" dirty="0"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24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42C41-C227-88D4-BF1E-956078D2F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F9077D70-724C-EC38-924B-77202D3F4135}"/>
              </a:ext>
            </a:extLst>
          </p:cNvPr>
          <p:cNvSpPr/>
          <p:nvPr/>
        </p:nvSpPr>
        <p:spPr>
          <a:xfrm>
            <a:off x="0" y="-23710"/>
            <a:ext cx="2552700" cy="6881710"/>
          </a:xfrm>
          <a:prstGeom prst="rect">
            <a:avLst/>
          </a:prstGeom>
          <a:solidFill>
            <a:srgbClr val="44A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BC0E4AE9-8742-419E-5B9B-64F4F64061A7}"/>
              </a:ext>
            </a:extLst>
          </p:cNvPr>
          <p:cNvSpPr txBox="1">
            <a:spLocks/>
          </p:cNvSpPr>
          <p:nvPr/>
        </p:nvSpPr>
        <p:spPr>
          <a:xfrm>
            <a:off x="-237809" y="2954008"/>
            <a:ext cx="2162418" cy="1305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900" b="1" dirty="0">
                <a:solidFill>
                  <a:schemeClr val="bg1"/>
                </a:solidFill>
              </a:rPr>
              <a:t>Bloques </a:t>
            </a:r>
          </a:p>
          <a:p>
            <a:pPr algn="r"/>
            <a:endParaRPr lang="es-CL" sz="2900" b="1" dirty="0">
              <a:solidFill>
                <a:schemeClr val="bg1"/>
              </a:solidFill>
            </a:endParaRPr>
          </a:p>
          <a:p>
            <a:pPr algn="r"/>
            <a:endParaRPr lang="es-CL" sz="18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C084ED-5FBD-3F83-FD00-E78D46EC4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23710"/>
            <a:ext cx="2466975" cy="88434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521EA50-1AA1-24B4-3414-32DC91585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8250" y="6489700"/>
            <a:ext cx="3333750" cy="3905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54D0640-D023-B7F2-7583-82533FED2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751" y="71908"/>
            <a:ext cx="5524499" cy="6714181"/>
          </a:xfrm>
          <a:prstGeom prst="rect">
            <a:avLst/>
          </a:prstGeom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63CDFF9-3A4A-97F2-055D-E435FB286E89}"/>
              </a:ext>
            </a:extLst>
          </p:cNvPr>
          <p:cNvSpPr txBox="1"/>
          <p:nvPr/>
        </p:nvSpPr>
        <p:spPr>
          <a:xfrm>
            <a:off x="9764485" y="6488668"/>
            <a:ext cx="3048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dirty="0">
                <a:solidFill>
                  <a:schemeClr val="bg1"/>
                </a:solidFill>
              </a:rPr>
              <a:t>EJ  / </a:t>
            </a:r>
            <a:r>
              <a:rPr lang="es-419" b="1" dirty="0">
                <a:solidFill>
                  <a:schemeClr val="bg1"/>
                </a:solidFill>
              </a:rPr>
              <a:t>Programa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6028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45F38DC-13EF-46F4-A3B3-8714A0D76DEA}"/>
              </a:ext>
            </a:extLst>
          </p:cNvPr>
          <p:cNvSpPr/>
          <p:nvPr/>
        </p:nvSpPr>
        <p:spPr>
          <a:xfrm>
            <a:off x="0" y="0"/>
            <a:ext cx="2552700" cy="6893625"/>
          </a:xfrm>
          <a:prstGeom prst="rect">
            <a:avLst/>
          </a:prstGeom>
          <a:solidFill>
            <a:srgbClr val="44A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BAD48617-E84B-4003-921E-3A31F6C14BCF}"/>
              </a:ext>
            </a:extLst>
          </p:cNvPr>
          <p:cNvSpPr txBox="1">
            <a:spLocks/>
          </p:cNvSpPr>
          <p:nvPr/>
        </p:nvSpPr>
        <p:spPr>
          <a:xfrm>
            <a:off x="0" y="2578007"/>
            <a:ext cx="2162418" cy="1305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900" b="1" dirty="0">
                <a:solidFill>
                  <a:schemeClr val="bg1"/>
                </a:solidFill>
              </a:rPr>
              <a:t>Comisiones</a:t>
            </a:r>
          </a:p>
          <a:p>
            <a:pPr algn="r"/>
            <a:endParaRPr lang="es-CL" sz="18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D9B040-B30E-41A3-ADA2-369A2770B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23710"/>
            <a:ext cx="2466975" cy="88434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A53C77D-A3EF-4064-8ACA-8E2741D58E46}"/>
              </a:ext>
            </a:extLst>
          </p:cNvPr>
          <p:cNvSpPr txBox="1"/>
          <p:nvPr/>
        </p:nvSpPr>
        <p:spPr>
          <a:xfrm>
            <a:off x="2801639" y="164669"/>
            <a:ext cx="4224337" cy="5821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CL" b="1" dirty="0">
                <a:latin typeface="Aptos Display" panose="020B0004020202020204" pitchFamily="34" charset="0"/>
                <a:cs typeface="Times New Roman" panose="02020603050405020304" pitchFamily="18" charset="0"/>
              </a:rPr>
              <a:t>a) Finanzas: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dirty="0">
                <a:latin typeface="Aptos Display" panose="020B0004020202020204" pitchFamily="34" charset="0"/>
                <a:cs typeface="Times New Roman" panose="02020603050405020304" pitchFamily="18" charset="0"/>
              </a:rPr>
              <a:t>Su objetivo es </a:t>
            </a:r>
            <a:r>
              <a:rPr lang="es-CL" b="1" dirty="0">
                <a:latin typeface="Aptos Display" panose="020B0004020202020204" pitchFamily="34" charset="0"/>
                <a:cs typeface="Times New Roman" panose="02020603050405020304" pitchFamily="18" charset="0"/>
              </a:rPr>
              <a:t>elaborar el presupuesto </a:t>
            </a:r>
            <a:r>
              <a:rPr lang="es-CL" dirty="0">
                <a:latin typeface="Aptos Display" panose="020B0004020202020204" pitchFamily="34" charset="0"/>
                <a:cs typeface="Times New Roman" panose="02020603050405020304" pitchFamily="18" charset="0"/>
              </a:rPr>
              <a:t>del EJ, considerando la totalidad de los gastos. Los ingresos para el EJ provienen en un 60% aproximadamente de las cuotas de inscripción. El otro 40% proviene de presupuesto provincial. (Por definir)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b="1" dirty="0">
                <a:latin typeface="Aptos Display" panose="020B0004020202020204" pitchFamily="34" charset="0"/>
                <a:cs typeface="Times New Roman" panose="02020603050405020304" pitchFamily="18" charset="0"/>
              </a:rPr>
              <a:t>b) Contenidos: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dirty="0">
                <a:latin typeface="Aptos Display" panose="020B0004020202020204" pitchFamily="34" charset="0"/>
                <a:cs typeface="Times New Roman" panose="02020603050405020304" pitchFamily="18" charset="0"/>
              </a:rPr>
              <a:t>Este es el centro del EJ, esta es la comisión que tiene la responsabilidad de </a:t>
            </a:r>
            <a:r>
              <a:rPr lang="es-CL" b="1" dirty="0">
                <a:latin typeface="Aptos Display" panose="020B0004020202020204" pitchFamily="34" charset="0"/>
                <a:cs typeface="Times New Roman" panose="02020603050405020304" pitchFamily="18" charset="0"/>
              </a:rPr>
              <a:t>entregarle cuerpo y sentido al EJ</a:t>
            </a:r>
            <a:r>
              <a:rPr lang="es-CL" dirty="0">
                <a:latin typeface="Aptos Display" panose="020B0004020202020204" pitchFamily="34" charset="0"/>
                <a:cs typeface="Times New Roman" panose="02020603050405020304" pitchFamily="18" charset="0"/>
              </a:rPr>
              <a:t>, es aquí donde debe armarse, los temas a tratar y la metodología para cada una de ellas.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dirty="0">
                <a:latin typeface="Aptos Display" panose="020B0004020202020204" pitchFamily="34" charset="0"/>
                <a:cs typeface="Times New Roman" panose="02020603050405020304" pitchFamily="18" charset="0"/>
              </a:rPr>
              <a:t>Otros: fichas de preparación, capacitación de asesores, carpeta de asesor </a:t>
            </a:r>
            <a:r>
              <a:rPr lang="es-ES" dirty="0">
                <a:latin typeface="Aptos Display" panose="020B0004020202020204" pitchFamily="34" charset="0"/>
                <a:cs typeface="Times New Roman" panose="02020603050405020304" pitchFamily="18" charset="0"/>
              </a:rPr>
              <a:t> </a:t>
            </a:r>
            <a:endParaRPr lang="es-CL" dirty="0">
              <a:latin typeface="Aptos Display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6555E50F-6769-4724-956A-9015D8452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8250" y="6489700"/>
            <a:ext cx="3333750" cy="39052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AA3F789-5213-4C5E-B976-ACD6835913BD}"/>
              </a:ext>
            </a:extLst>
          </p:cNvPr>
          <p:cNvSpPr txBox="1"/>
          <p:nvPr/>
        </p:nvSpPr>
        <p:spPr>
          <a:xfrm>
            <a:off x="9418039" y="6488668"/>
            <a:ext cx="301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chemeClr val="bg1"/>
                </a:solidFill>
              </a:rPr>
              <a:t>EJ / </a:t>
            </a:r>
            <a:r>
              <a:rPr lang="es-419" b="1" dirty="0">
                <a:solidFill>
                  <a:schemeClr val="bg1"/>
                </a:solidFill>
              </a:rPr>
              <a:t>Comisiones</a:t>
            </a:r>
            <a:endParaRPr lang="es-CL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1902C91-F23B-8379-48ED-7FBE7E12A22C}"/>
              </a:ext>
            </a:extLst>
          </p:cNvPr>
          <p:cNvSpPr txBox="1"/>
          <p:nvPr/>
        </p:nvSpPr>
        <p:spPr>
          <a:xfrm>
            <a:off x="7305870" y="164669"/>
            <a:ext cx="4224337" cy="4858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CL" b="1" dirty="0">
                <a:latin typeface="Aptos Display" panose="020B0004020202020204" pitchFamily="34" charset="0"/>
                <a:cs typeface="Times New Roman" panose="02020603050405020304" pitchFamily="18" charset="0"/>
              </a:rPr>
              <a:t>c) Inscripciones (promotores):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dirty="0">
                <a:latin typeface="Aptos Display" panose="020B0004020202020204" pitchFamily="34" charset="0"/>
                <a:cs typeface="Times New Roman" panose="02020603050405020304" pitchFamily="18" charset="0"/>
              </a:rPr>
              <a:t>Este equipo se hará responsable de motivar a los jóvenes y traspasar la información de plazos, cuotas y como inscribirse.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CL" b="1" dirty="0">
                <a:latin typeface="Aptos Display" panose="020B0004020202020204" pitchFamily="34" charset="0"/>
                <a:cs typeface="Times New Roman" panose="02020603050405020304" pitchFamily="18" charset="0"/>
              </a:rPr>
              <a:t>d) Comunicación y marketing: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dirty="0">
                <a:latin typeface="Aptos Display" panose="020B0004020202020204" pitchFamily="34" charset="0"/>
                <a:cs typeface="Times New Roman" panose="02020603050405020304" pitchFamily="18" charset="0"/>
              </a:rPr>
              <a:t>Se encargarán de la ambientación del lugar mismo del encuentro. Además, realizarán  una campaña de difusión donde se incluye página web. Aquí también se incluye la cotización del kit del participante: polera y libreta de notas.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b="1" dirty="0">
                <a:latin typeface="Aptos Display" panose="020B0004020202020204" pitchFamily="34" charset="0"/>
                <a:cs typeface="Times New Roman" panose="02020603050405020304" pitchFamily="18" charset="0"/>
              </a:rPr>
              <a:t>e) Liturgia:</a:t>
            </a:r>
            <a:r>
              <a:rPr lang="es-CL" dirty="0">
                <a:latin typeface="Aptos Display" panose="020B0004020202020204" pitchFamily="34" charset="0"/>
                <a:cs typeface="Times New Roman" panose="02020603050405020304" pitchFamily="18" charset="0"/>
              </a:rPr>
              <a:t> Ambiente y materiales.</a:t>
            </a:r>
            <a:r>
              <a:rPr lang="es-CL" b="1" dirty="0">
                <a:latin typeface="Aptos Display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CL" b="1" dirty="0">
              <a:latin typeface="Aptos Display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53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1040</Words>
  <Application>Microsoft Macintosh PowerPoint</Application>
  <PresentationFormat>Panorámica</PresentationFormat>
  <Paragraphs>99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Aptos Display</vt:lpstr>
      <vt:lpstr>Arial</vt:lpstr>
      <vt:lpstr>Calibri</vt:lpstr>
      <vt:lpstr>Calibri Light</vt:lpstr>
      <vt:lpstr>Symbol</vt:lpstr>
      <vt:lpstr>Tema de Office</vt:lpstr>
      <vt:lpstr>Presentación de PowerPoint</vt:lpstr>
      <vt:lpstr>Objetivo del encuentro </vt:lpstr>
      <vt:lpstr>Definiciones y Organización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Presentación</dc:title>
  <dc:creator>Catalina Riquelme</dc:creator>
  <cp:lastModifiedBy>a.neira</cp:lastModifiedBy>
  <cp:revision>13</cp:revision>
  <dcterms:created xsi:type="dcterms:W3CDTF">2022-05-23T15:14:35Z</dcterms:created>
  <dcterms:modified xsi:type="dcterms:W3CDTF">2024-10-21T14:06:51Z</dcterms:modified>
</cp:coreProperties>
</file>